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3" r:id="rId4"/>
    <p:sldId id="262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9"/>
    <p:restoredTop sz="95091"/>
  </p:normalViewPr>
  <p:slideViewPr>
    <p:cSldViewPr snapToGrid="0" snapToObjects="1">
      <p:cViewPr>
        <p:scale>
          <a:sx n="144" d="100"/>
          <a:sy n="144" d="100"/>
        </p:scale>
        <p:origin x="204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2A3B2-A3E0-5D48-8293-60D7BC2794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B456D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Main Title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C4CF0C-8524-874B-A773-82C945F36D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sub</a:t>
            </a:r>
            <a:r>
              <a:rPr lang="de-DE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24380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E8533-00E6-B14B-A217-2028D812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AF9D32-42A9-AC44-BDCE-B575BFDAE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6EB8F-654F-1F43-8D09-2F5057DF3C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277A1-2373-CF4E-A9C2-5A6132F5A729}" type="datetimeFigureOut">
              <a:rPr lang="de-DE" smtClean="0"/>
              <a:t>31.05.21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7FC6B-70B0-994D-AD29-AC60C1DE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84322F-3936-254D-A70F-DCD90588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0D681-12FA-F94E-A9F2-BA5780DE19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06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20F2EE-0D67-6C45-8864-9DC5D9E11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AD5E6B-76C4-D443-8AD5-0C845A444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0EF02-FAD1-5D43-9637-20535E23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277A1-2373-CF4E-A9C2-5A6132F5A729}" type="datetimeFigureOut">
              <a:rPr lang="de-DE" smtClean="0"/>
              <a:t>31.05.21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02AA4E-3C1E-3441-AC21-45EC6E0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E0CB68-E00F-B243-8770-31D14EED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0D681-12FA-F94E-A9F2-BA5780DE19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53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093AC-4B83-0E41-A75F-A8567998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976167"/>
          </a:xfrm>
        </p:spPr>
        <p:txBody>
          <a:bodyPr>
            <a:normAutofit/>
          </a:bodyPr>
          <a:lstStyle>
            <a:lvl1pPr algn="l">
              <a:defRPr sz="2500" b="1">
                <a:solidFill>
                  <a:srgbClr val="1B456D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1DFBCB-91F1-A349-894A-E6D0BC4C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71B3C0-CB4D-ED45-8E71-18728E1EF142}"/>
              </a:ext>
            </a:extLst>
          </p:cNvPr>
          <p:cNvSpPr txBox="1"/>
          <p:nvPr userDrawn="1"/>
        </p:nvSpPr>
        <p:spPr>
          <a:xfrm>
            <a:off x="0" y="6406872"/>
            <a:ext cx="230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  <a:latin typeface="Helvetica" pitchFamily="2" charset="0"/>
              </a:rPr>
              <a:t>Matlab</a:t>
            </a:r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de-DE" sz="1600" b="1" dirty="0" err="1">
                <a:solidFill>
                  <a:schemeClr val="tx1"/>
                </a:solidFill>
                <a:latin typeface="Helvetica" pitchFamily="2" charset="0"/>
              </a:rPr>
              <a:t>Presentation</a:t>
            </a:r>
            <a:endParaRPr lang="de-DE" sz="1600" b="1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9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304BDA34-60C0-FA40-BFC6-C6EBB9C05222}"/>
              </a:ext>
            </a:extLst>
          </p:cNvPr>
          <p:cNvSpPr/>
          <p:nvPr userDrawn="1"/>
        </p:nvSpPr>
        <p:spPr>
          <a:xfrm>
            <a:off x="9226097" y="84677"/>
            <a:ext cx="2965903" cy="6139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5B9088-1B1B-F249-B7FC-03239DF427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8040" y="2607554"/>
            <a:ext cx="1762016" cy="1093788"/>
          </a:xfrm>
        </p:spPr>
        <p:txBody>
          <a:bodyPr anchor="ctr" anchorCtr="0">
            <a:noAutofit/>
          </a:bodyPr>
          <a:lstStyle>
            <a:lvl1pPr algn="ctr">
              <a:defRPr sz="2500" b="1">
                <a:solidFill>
                  <a:srgbClr val="1B456D"/>
                </a:solidFill>
                <a:latin typeface="Helvetica" pitchFamily="2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Title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AEABEA5-AFE7-DF40-BED6-F66E8FB5FB0A}"/>
              </a:ext>
            </a:extLst>
          </p:cNvPr>
          <p:cNvSpPr txBox="1"/>
          <p:nvPr userDrawn="1"/>
        </p:nvSpPr>
        <p:spPr>
          <a:xfrm>
            <a:off x="0" y="6406872"/>
            <a:ext cx="230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  <a:latin typeface="Helvetica" pitchFamily="2" charset="0"/>
              </a:rPr>
              <a:t>Matlab</a:t>
            </a:r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 Presentation</a:t>
            </a:r>
          </a:p>
        </p:txBody>
      </p:sp>
      <p:sp>
        <p:nvSpPr>
          <p:cNvPr id="13" name="Diagrammplatzhalter 12">
            <a:extLst>
              <a:ext uri="{FF2B5EF4-FFF2-40B4-BE49-F238E27FC236}">
                <a16:creationId xmlns:a16="http://schemas.microsoft.com/office/drawing/2014/main" id="{C45F5B52-EE44-DD46-BEB0-CFF1165E99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01944" y="337909"/>
            <a:ext cx="7840381" cy="3785420"/>
          </a:xfrm>
        </p:spPr>
        <p:txBody>
          <a:bodyPr/>
          <a:lstStyle/>
          <a:p>
            <a:endParaRPr lang="de-DE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0D4E896-55D1-C54B-9DC7-5F37B141EB77}"/>
              </a:ext>
            </a:extLst>
          </p:cNvPr>
          <p:cNvCxnSpPr>
            <a:cxnSpLocks/>
          </p:cNvCxnSpPr>
          <p:nvPr userDrawn="1"/>
        </p:nvCxnSpPr>
        <p:spPr>
          <a:xfrm>
            <a:off x="0" y="4285766"/>
            <a:ext cx="9226097" cy="0"/>
          </a:xfrm>
          <a:prstGeom prst="line">
            <a:avLst/>
          </a:prstGeom>
          <a:ln w="19050">
            <a:solidFill>
              <a:schemeClr val="dk1">
                <a:alpha val="5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rekant 239">
            <a:extLst>
              <a:ext uri="{FF2B5EF4-FFF2-40B4-BE49-F238E27FC236}">
                <a16:creationId xmlns:a16="http://schemas.microsoft.com/office/drawing/2014/main" id="{50E30D3A-3688-7645-B928-37BBADDADD23}"/>
              </a:ext>
            </a:extLst>
          </p:cNvPr>
          <p:cNvSpPr/>
          <p:nvPr userDrawn="1"/>
        </p:nvSpPr>
        <p:spPr>
          <a:xfrm rot="10800000">
            <a:off x="2525267" y="4274615"/>
            <a:ext cx="4295306" cy="286233"/>
          </a:xfrm>
          <a:prstGeom prst="triangle">
            <a:avLst/>
          </a:prstGeom>
          <a:solidFill>
            <a:srgbClr val="1B456D"/>
          </a:solidFill>
          <a:ln w="9525">
            <a:solidFill>
              <a:schemeClr val="accent1">
                <a:alpha val="6004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54000" rtlCol="0" anchor="ctr"/>
          <a:lstStyle/>
          <a:p>
            <a:pPr algn="l"/>
            <a:endParaRPr lang="en-GB" sz="1400" b="1" dirty="0">
              <a:solidFill>
                <a:schemeClr val="tx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97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3A86FC4D-0FD0-C241-94F2-162B775231AD}"/>
              </a:ext>
            </a:extLst>
          </p:cNvPr>
          <p:cNvSpPr txBox="1"/>
          <p:nvPr userDrawn="1"/>
        </p:nvSpPr>
        <p:spPr>
          <a:xfrm>
            <a:off x="0" y="6406872"/>
            <a:ext cx="230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  <a:latin typeface="Helvetica" pitchFamily="2" charset="0"/>
              </a:rPr>
              <a:t>Matlab</a:t>
            </a:r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 Presentation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4BEB2BC-3DCD-754E-BA87-4C2227B91635}"/>
              </a:ext>
            </a:extLst>
          </p:cNvPr>
          <p:cNvSpPr/>
          <p:nvPr userDrawn="1"/>
        </p:nvSpPr>
        <p:spPr>
          <a:xfrm>
            <a:off x="0" y="99127"/>
            <a:ext cx="2965903" cy="6139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729949A-08DA-5A43-B063-9E7557AC7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943" y="2608557"/>
            <a:ext cx="1762016" cy="1093788"/>
          </a:xfrm>
        </p:spPr>
        <p:txBody>
          <a:bodyPr anchor="ctr" anchorCtr="0">
            <a:noAutofit/>
          </a:bodyPr>
          <a:lstStyle>
            <a:lvl1pPr algn="ctr">
              <a:defRPr sz="2500" b="1">
                <a:solidFill>
                  <a:srgbClr val="1B456D"/>
                </a:solidFill>
                <a:latin typeface="Helvetica" pitchFamily="2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Title</a:t>
            </a:r>
          </a:p>
        </p:txBody>
      </p:sp>
    </p:spTree>
    <p:extLst>
      <p:ext uri="{BB962C8B-B14F-4D97-AF65-F5344CB8AC3E}">
        <p14:creationId xmlns:p14="http://schemas.microsoft.com/office/powerpoint/2010/main" val="296695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D856546-4934-9B4B-953B-64AFED874E93}"/>
              </a:ext>
            </a:extLst>
          </p:cNvPr>
          <p:cNvSpPr txBox="1"/>
          <p:nvPr userDrawn="1"/>
        </p:nvSpPr>
        <p:spPr>
          <a:xfrm>
            <a:off x="0" y="6406872"/>
            <a:ext cx="230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tx1"/>
                </a:solidFill>
                <a:latin typeface="Helvetica" pitchFamily="2" charset="0"/>
              </a:rPr>
              <a:t>Matlab</a:t>
            </a:r>
            <a:r>
              <a:rPr lang="de-DE" sz="1600" b="1" dirty="0">
                <a:solidFill>
                  <a:schemeClr val="tx1"/>
                </a:solidFill>
                <a:latin typeface="Helvetica" pitchFamily="2" charset="0"/>
              </a:rPr>
              <a:t> Presentation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C3EA1D-7698-AF43-BEBF-275DFECCB5D9}"/>
              </a:ext>
            </a:extLst>
          </p:cNvPr>
          <p:cNvSpPr/>
          <p:nvPr userDrawn="1"/>
        </p:nvSpPr>
        <p:spPr>
          <a:xfrm>
            <a:off x="9226097" y="84677"/>
            <a:ext cx="2965903" cy="61395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2F80C8E-F6AB-1049-B627-2CA47C947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28040" y="2607554"/>
            <a:ext cx="1762016" cy="1093788"/>
          </a:xfrm>
        </p:spPr>
        <p:txBody>
          <a:bodyPr anchor="ctr" anchorCtr="0">
            <a:noAutofit/>
          </a:bodyPr>
          <a:lstStyle>
            <a:lvl1pPr algn="ctr">
              <a:defRPr sz="2500" b="1">
                <a:solidFill>
                  <a:srgbClr val="1B456D"/>
                </a:solidFill>
                <a:latin typeface="Helvetica" pitchFamily="2" charset="0"/>
              </a:defRPr>
            </a:lvl1pPr>
          </a:lstStyle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Title</a:t>
            </a:r>
          </a:p>
        </p:txBody>
      </p:sp>
    </p:spTree>
    <p:extLst>
      <p:ext uri="{BB962C8B-B14F-4D97-AF65-F5344CB8AC3E}">
        <p14:creationId xmlns:p14="http://schemas.microsoft.com/office/powerpoint/2010/main" val="320615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B622A-70AE-1348-ACA1-68592A6E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625337-CFCA-B64F-B7AE-2F4DCCB4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277A1-2373-CF4E-A9C2-5A6132F5A729}" type="datetimeFigureOut">
              <a:rPr lang="de-DE" smtClean="0"/>
              <a:t>31.05.21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216C44-3BF1-9144-9D09-2CF7E38D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3FE013-1710-114B-A873-1B465468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0D681-12FA-F94E-A9F2-BA5780DE19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37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45DB7-B85F-A944-B079-FBF740D7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277A1-2373-CF4E-A9C2-5A6132F5A729}" type="datetimeFigureOut">
              <a:rPr lang="de-DE" smtClean="0"/>
              <a:t>31.05.21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01977F-F81C-C840-B3E9-36B5B1BF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6DC91-5E5F-F940-9D6D-C9182230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0D681-12FA-F94E-A9F2-BA5780DE19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38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47548-D242-7043-83C4-B80523FE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8523D8-B98C-344D-9DC1-68ED27C3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122EAA-1D41-4547-B333-9902DD765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10884E-5C33-2F4D-8642-BE145692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277A1-2373-CF4E-A9C2-5A6132F5A729}" type="datetimeFigureOut">
              <a:rPr lang="de-DE" smtClean="0"/>
              <a:t>31.05.21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879270-3B3F-9741-80F8-573CF988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102F76-38B4-3E4E-8CE6-7AF9C1AA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0D681-12FA-F94E-A9F2-BA5780DE19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D9BA9-D33B-A644-AF98-BFEA25B0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B89F8B6-FB60-934C-9F14-628497A88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8AB64D-AFBD-6946-A92E-7B57D1867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3AE207-06F9-4B4B-8B19-B00826BD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277A1-2373-CF4E-A9C2-5A6132F5A729}" type="datetimeFigureOut">
              <a:rPr lang="de-DE" smtClean="0"/>
              <a:t>31.05.21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06F6F0-5291-4B40-B086-94F2A389B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FD80E2-FCE2-0E47-8AE2-F9AE93C8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0D681-12FA-F94E-A9F2-BA5780DE19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71B59365-3E0F-1845-81FA-D34177F6774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913EAAF-54B9-6F4C-B778-C9E3DC8EA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20274D-BCC6-5C48-B982-42D8CA5A9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F41614E-27C2-924E-B2BF-1A3B21DE7F34}"/>
              </a:ext>
            </a:extLst>
          </p:cNvPr>
          <p:cNvSpPr txBox="1"/>
          <p:nvPr userDrawn="1"/>
        </p:nvSpPr>
        <p:spPr>
          <a:xfrm>
            <a:off x="11051628" y="6415673"/>
            <a:ext cx="1140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Helvetica" pitchFamily="2" charset="0"/>
              </a:rPr>
              <a:t>May 2021</a:t>
            </a:r>
          </a:p>
        </p:txBody>
      </p:sp>
    </p:spTree>
    <p:extLst>
      <p:ext uri="{BB962C8B-B14F-4D97-AF65-F5344CB8AC3E}">
        <p14:creationId xmlns:p14="http://schemas.microsoft.com/office/powerpoint/2010/main" val="53832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10EE1-91E6-7344-AF12-A8EEE93D3C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OLSmodel</a:t>
            </a:r>
            <a:br>
              <a:rPr lang="en-GB" dirty="0"/>
            </a:br>
            <a:r>
              <a:rPr lang="en-GB" dirty="0">
                <a:solidFill>
                  <a:srgbClr val="1B456D"/>
                </a:solidFill>
              </a:rPr>
              <a:t>Engineering and Application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4946D2-E07B-C842-AE7F-21C4406E4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b="1" dirty="0"/>
          </a:p>
          <a:p>
            <a:r>
              <a:rPr lang="en-GB" b="1" dirty="0"/>
              <a:t>MATLAB Presentation</a:t>
            </a:r>
          </a:p>
          <a:p>
            <a:r>
              <a:rPr lang="en-GB" dirty="0"/>
              <a:t>Chung Shun Man (20-621-587) &amp; Matthias </a:t>
            </a:r>
            <a:r>
              <a:rPr lang="en-GB" dirty="0" err="1"/>
              <a:t>Lukosch</a:t>
            </a:r>
            <a:r>
              <a:rPr lang="en-GB" dirty="0"/>
              <a:t> (20-601-050)</a:t>
            </a:r>
          </a:p>
        </p:txBody>
      </p:sp>
    </p:spTree>
    <p:extLst>
      <p:ext uri="{BB962C8B-B14F-4D97-AF65-F5344CB8AC3E}">
        <p14:creationId xmlns:p14="http://schemas.microsoft.com/office/powerpoint/2010/main" val="224745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4319-32C9-5A48-9539-050C77BF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869"/>
            <a:ext cx="10515600" cy="976167"/>
          </a:xfrm>
        </p:spPr>
        <p:txBody>
          <a:bodyPr>
            <a:normAutofit/>
          </a:bodyPr>
          <a:lstStyle/>
          <a:p>
            <a:r>
              <a:rPr lang="en-GB" sz="2400" dirty="0"/>
              <a:t>Obj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ectiv</a:t>
            </a:r>
            <a:r>
              <a:rPr lang="en-GB" sz="2400" dirty="0"/>
              <a:t>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3115D-42A9-5A4C-8600-A950B4102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910"/>
            <a:ext cx="10515600" cy="1959339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Easy and handy to use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Powerful end efficient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Modular</a:t>
            </a:r>
          </a:p>
        </p:txBody>
      </p:sp>
      <p:pic>
        <p:nvPicPr>
          <p:cNvPr id="6" name="Graphic 5" descr="Target with solid fill">
            <a:extLst>
              <a:ext uri="{FF2B5EF4-FFF2-40B4-BE49-F238E27FC236}">
                <a16:creationId xmlns:a16="http://schemas.microsoft.com/office/drawing/2014/main" id="{02827321-98DB-A943-AA22-E57C033C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44" y="730784"/>
            <a:ext cx="438336" cy="438336"/>
          </a:xfrm>
          <a:prstGeom prst="rect">
            <a:avLst/>
          </a:prstGeom>
        </p:spPr>
      </p:pic>
      <p:cxnSp>
        <p:nvCxnSpPr>
          <p:cNvPr id="28" name="Gerade Verbindung 3">
            <a:extLst>
              <a:ext uri="{FF2B5EF4-FFF2-40B4-BE49-F238E27FC236}">
                <a16:creationId xmlns:a16="http://schemas.microsoft.com/office/drawing/2014/main" id="{8A510CFC-8C8F-5044-88A0-368426CA9060}"/>
              </a:ext>
            </a:extLst>
          </p:cNvPr>
          <p:cNvCxnSpPr/>
          <p:nvPr/>
        </p:nvCxnSpPr>
        <p:spPr>
          <a:xfrm>
            <a:off x="838200" y="1152188"/>
            <a:ext cx="10515600" cy="0"/>
          </a:xfrm>
          <a:prstGeom prst="line">
            <a:avLst/>
          </a:prstGeom>
          <a:ln w="19050">
            <a:solidFill>
              <a:srgbClr val="1B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">
            <a:extLst>
              <a:ext uri="{FF2B5EF4-FFF2-40B4-BE49-F238E27FC236}">
                <a16:creationId xmlns:a16="http://schemas.microsoft.com/office/drawing/2014/main" id="{8FE3F071-054C-8E47-B68C-ADEC1B0F1EAF}"/>
              </a:ext>
            </a:extLst>
          </p:cNvPr>
          <p:cNvCxnSpPr/>
          <p:nvPr/>
        </p:nvCxnSpPr>
        <p:spPr>
          <a:xfrm>
            <a:off x="838200" y="3429000"/>
            <a:ext cx="10515600" cy="0"/>
          </a:xfrm>
          <a:prstGeom prst="line">
            <a:avLst/>
          </a:prstGeom>
          <a:ln w="19050">
            <a:solidFill>
              <a:srgbClr val="1B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62F9C10A-8DE6-964E-98EC-4080F051AE68}"/>
              </a:ext>
            </a:extLst>
          </p:cNvPr>
          <p:cNvSpPr txBox="1">
            <a:spLocks/>
          </p:cNvSpPr>
          <p:nvPr/>
        </p:nvSpPr>
        <p:spPr>
          <a:xfrm>
            <a:off x="763480" y="2673670"/>
            <a:ext cx="10515600" cy="976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rgbClr val="1B456D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/>
              <a:t>Implementation in MATLAB</a:t>
            </a:r>
          </a:p>
        </p:txBody>
      </p:sp>
      <p:pic>
        <p:nvPicPr>
          <p:cNvPr id="39" name="Grafik 11" descr="Idee mit einfarbiger Füllung">
            <a:extLst>
              <a:ext uri="{FF2B5EF4-FFF2-40B4-BE49-F238E27FC236}">
                <a16:creationId xmlns:a16="http://schemas.microsoft.com/office/drawing/2014/main" id="{92651060-7B1B-A74E-BC59-1397AB86F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144" y="2942585"/>
            <a:ext cx="438336" cy="438336"/>
          </a:xfrm>
          <a:prstGeom prst="rect">
            <a:avLst/>
          </a:prstGeom>
        </p:spPr>
      </p:pic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C8FA47BF-3194-C144-9727-C66FF2CB101B}"/>
              </a:ext>
            </a:extLst>
          </p:cNvPr>
          <p:cNvSpPr txBox="1">
            <a:spLocks/>
          </p:cNvSpPr>
          <p:nvPr/>
        </p:nvSpPr>
        <p:spPr>
          <a:xfrm>
            <a:off x="763480" y="3649836"/>
            <a:ext cx="5033642" cy="214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Function keeps track of variable names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Matrix notation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Able to conduct diagnostic tests on the validity of OLS assumptions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Nested functions within the parental </a:t>
            </a:r>
            <a:r>
              <a:rPr lang="en-GB" sz="2000" dirty="0" err="1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OLSmodel</a:t>
            </a:r>
            <a:endParaRPr lang="en-GB" sz="2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41" name="Picture 4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F46618-B1CE-104E-8C1A-EFFF21D8A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458" y="3649833"/>
            <a:ext cx="5033642" cy="214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8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90F18E7-F570-324B-8D6E-219A39651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7" y="2495051"/>
            <a:ext cx="8851900" cy="13208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8B9733-7FA4-D345-9C0D-A6C98215D70F}"/>
              </a:ext>
            </a:extLst>
          </p:cNvPr>
          <p:cNvSpPr txBox="1">
            <a:spLocks/>
          </p:cNvSpPr>
          <p:nvPr/>
        </p:nvSpPr>
        <p:spPr>
          <a:xfrm>
            <a:off x="365434" y="2401786"/>
            <a:ext cx="2515031" cy="976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rgbClr val="1B456D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Usage Example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6DE128C3-DC03-F140-9DB8-CFBC41A45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776" y="3145026"/>
            <a:ext cx="457195" cy="4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4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B694-858E-4343-A003-51F418B8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18"/>
            <a:ext cx="10515600" cy="976167"/>
          </a:xfrm>
        </p:spPr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4E21-87C2-3F40-939C-45B94F3F4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2188435"/>
            <a:ext cx="5117976" cy="2481127"/>
          </a:xfr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OLS coefficients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Predicted outcome values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Hypotheses tests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Measures of fit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Information criteria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Heteroskedasticity robust standard errors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4" name="Grafik 12" descr="Recherche mit einfarbiger Füllung">
            <a:extLst>
              <a:ext uri="{FF2B5EF4-FFF2-40B4-BE49-F238E27FC236}">
                <a16:creationId xmlns:a16="http://schemas.microsoft.com/office/drawing/2014/main" id="{4CD09B74-4310-DF4D-A577-E35E46BBF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037" y="568507"/>
            <a:ext cx="491387" cy="491387"/>
          </a:xfrm>
          <a:prstGeom prst="rect">
            <a:avLst/>
          </a:prstGeom>
        </p:spPr>
      </p:pic>
      <p:cxnSp>
        <p:nvCxnSpPr>
          <p:cNvPr id="5" name="Gerade Verbindung 3">
            <a:extLst>
              <a:ext uri="{FF2B5EF4-FFF2-40B4-BE49-F238E27FC236}">
                <a16:creationId xmlns:a16="http://schemas.microsoft.com/office/drawing/2014/main" id="{B3D8DAFA-A2E1-6649-AFC2-2CA9DD059DB5}"/>
              </a:ext>
            </a:extLst>
          </p:cNvPr>
          <p:cNvCxnSpPr/>
          <p:nvPr/>
        </p:nvCxnSpPr>
        <p:spPr>
          <a:xfrm>
            <a:off x="838200" y="1027901"/>
            <a:ext cx="10515600" cy="0"/>
          </a:xfrm>
          <a:prstGeom prst="line">
            <a:avLst/>
          </a:prstGeom>
          <a:ln w="19050">
            <a:solidFill>
              <a:srgbClr val="1B4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2B2D-C1DE-944D-BF24-651374A02AD9}"/>
              </a:ext>
            </a:extLst>
          </p:cNvPr>
          <p:cNvSpPr txBox="1"/>
          <p:nvPr/>
        </p:nvSpPr>
        <p:spPr>
          <a:xfrm>
            <a:off x="749424" y="1697192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Standard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B63D0C-E694-0045-B40A-C8F6766601B8}"/>
              </a:ext>
            </a:extLst>
          </p:cNvPr>
          <p:cNvSpPr txBox="1">
            <a:spLocks/>
          </p:cNvSpPr>
          <p:nvPr/>
        </p:nvSpPr>
        <p:spPr>
          <a:xfrm>
            <a:off x="6324601" y="2188436"/>
            <a:ext cx="5117976" cy="248112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Multicollinearity diagnostic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Heteroskedasticity diagnostic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OLS residuals distribution and autocorrelation diagnostic</a:t>
            </a:r>
          </a:p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Specification diagnostic</a:t>
            </a: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endParaRPr lang="en-GB" sz="2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B9E58-7929-2049-BBF1-2CA9D9D7A42E}"/>
              </a:ext>
            </a:extLst>
          </p:cNvPr>
          <p:cNvSpPr txBox="1"/>
          <p:nvPr/>
        </p:nvSpPr>
        <p:spPr>
          <a:xfrm>
            <a:off x="6324602" y="1697192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Additional</a:t>
            </a:r>
          </a:p>
        </p:txBody>
      </p:sp>
      <p:pic>
        <p:nvPicPr>
          <p:cNvPr id="13" name="Graphic 12" descr="Stethoscope outline">
            <a:extLst>
              <a:ext uri="{FF2B5EF4-FFF2-40B4-BE49-F238E27FC236}">
                <a16:creationId xmlns:a16="http://schemas.microsoft.com/office/drawing/2014/main" id="{1E088DFF-8696-194C-9176-19E436B2D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6183" y="1730244"/>
            <a:ext cx="367617" cy="367617"/>
          </a:xfrm>
          <a:prstGeom prst="rect">
            <a:avLst/>
          </a:prstGeom>
        </p:spPr>
      </p:pic>
      <p:pic>
        <p:nvPicPr>
          <p:cNvPr id="15" name="Graphic 14" descr="Clipboard Ticked outline">
            <a:extLst>
              <a:ext uri="{FF2B5EF4-FFF2-40B4-BE49-F238E27FC236}">
                <a16:creationId xmlns:a16="http://schemas.microsoft.com/office/drawing/2014/main" id="{54C0F319-1998-144B-B330-73DAADDFAD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036" y="1701140"/>
            <a:ext cx="396162" cy="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6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36D4-13F8-F342-A796-67BF2C0C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DE" sz="3000" dirty="0"/>
              <a:t>Application: Economic problem and multicollinearity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514DF6-9433-454B-A7B4-D20406D7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92" y="2787702"/>
            <a:ext cx="5402017" cy="8780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563D4D-5AD6-7B4A-BDD5-956A29EAAC65}"/>
              </a:ext>
            </a:extLst>
          </p:cNvPr>
          <p:cNvSpPr txBox="1"/>
          <p:nvPr/>
        </p:nvSpPr>
        <p:spPr>
          <a:xfrm>
            <a:off x="7140174" y="987429"/>
            <a:ext cx="3230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2. Incorrect specification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D21E5B4-F565-B042-9B62-619016A20745}"/>
              </a:ext>
            </a:extLst>
          </p:cNvPr>
          <p:cNvSpPr/>
          <p:nvPr/>
        </p:nvSpPr>
        <p:spPr>
          <a:xfrm rot="5400000">
            <a:off x="8453324" y="2346322"/>
            <a:ext cx="251374" cy="352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10512C-4675-8441-96A9-F497B4D1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00" y="1618678"/>
            <a:ext cx="4843259" cy="487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B86C8C-F075-2847-BAC3-28E3EC42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42994"/>
            <a:ext cx="5717544" cy="4091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651C94-BC55-1E4C-A744-FB3DAFBE054C}"/>
              </a:ext>
            </a:extLst>
          </p:cNvPr>
          <p:cNvSpPr txBox="1"/>
          <p:nvPr/>
        </p:nvSpPr>
        <p:spPr>
          <a:xfrm>
            <a:off x="7439096" y="4244449"/>
            <a:ext cx="1927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Data anomaly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5DEFAE1-D952-4145-9314-4C681BD5A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55" y="1618678"/>
            <a:ext cx="5100140" cy="22791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4F93B0-EDA0-A04E-8E80-08A22A05681D}"/>
              </a:ext>
            </a:extLst>
          </p:cNvPr>
          <p:cNvSpPr txBox="1"/>
          <p:nvPr/>
        </p:nvSpPr>
        <p:spPr>
          <a:xfrm>
            <a:off x="1573156" y="987429"/>
            <a:ext cx="2946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1. Statistical summary</a:t>
            </a:r>
          </a:p>
        </p:txBody>
      </p:sp>
    </p:spTree>
    <p:extLst>
      <p:ext uri="{BB962C8B-B14F-4D97-AF65-F5344CB8AC3E}">
        <p14:creationId xmlns:p14="http://schemas.microsoft.com/office/powerpoint/2010/main" val="116508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A3C4C-5624-6E4E-A29A-8735E76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DE" sz="3000" dirty="0"/>
              <a:t>Regression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CB944-F79E-CB42-9663-0CDC8111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5" y="2646599"/>
            <a:ext cx="4644571" cy="3483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7F2A0-7AB1-E54C-9EA8-B732F67D8F05}"/>
              </a:ext>
            </a:extLst>
          </p:cNvPr>
          <p:cNvSpPr txBox="1"/>
          <p:nvPr/>
        </p:nvSpPr>
        <p:spPr>
          <a:xfrm>
            <a:off x="1339818" y="829199"/>
            <a:ext cx="28889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5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Model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8C56F-E044-784A-BAF3-43541DC0992B}"/>
              </a:ext>
            </a:extLst>
          </p:cNvPr>
          <p:cNvSpPr txBox="1"/>
          <p:nvPr/>
        </p:nvSpPr>
        <p:spPr>
          <a:xfrm>
            <a:off x="6145444" y="817277"/>
            <a:ext cx="47067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5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Model Diagnostics and Remedy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E80FD-8793-3848-A8CC-1BFD4583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32" y="1793444"/>
            <a:ext cx="5033736" cy="517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996593-C504-6248-8045-183F6C7CD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3444"/>
            <a:ext cx="5151120" cy="521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ACA5E-950D-5045-A398-E6EFE9F96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261" y="2646599"/>
            <a:ext cx="6269446" cy="985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1E9BC6-845A-2740-BB96-8D69926E5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304" y="3962513"/>
            <a:ext cx="2499360" cy="8459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CEFF34-FA3E-014A-8DA6-88F3BF922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294" y="4914265"/>
            <a:ext cx="4366364" cy="7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175D-F214-B546-9CA0-0110A3E3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DE" sz="3000" dirty="0"/>
              <a:t>Regression 3: Dummy variable and OLS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6565C-757F-D14D-BAE9-04A9C1C6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9622"/>
            <a:ext cx="5384419" cy="201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BFEDF-82E4-5A4D-858F-A589B1CC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30" y="1959427"/>
            <a:ext cx="5189634" cy="4145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74C97-65D2-8742-9945-C688857757A5}"/>
              </a:ext>
            </a:extLst>
          </p:cNvPr>
          <p:cNvSpPr txBox="1"/>
          <p:nvPr/>
        </p:nvSpPr>
        <p:spPr>
          <a:xfrm>
            <a:off x="1995519" y="1376356"/>
            <a:ext cx="2816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1. Variable 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E1B08-9E51-7F45-81AF-C2C67343DAD6}"/>
              </a:ext>
            </a:extLst>
          </p:cNvPr>
          <p:cNvSpPr txBox="1"/>
          <p:nvPr/>
        </p:nvSpPr>
        <p:spPr>
          <a:xfrm>
            <a:off x="7937863" y="1145524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2. OLS output</a:t>
            </a:r>
          </a:p>
        </p:txBody>
      </p:sp>
    </p:spTree>
    <p:extLst>
      <p:ext uri="{BB962C8B-B14F-4D97-AF65-F5344CB8AC3E}">
        <p14:creationId xmlns:p14="http://schemas.microsoft.com/office/powerpoint/2010/main" val="421569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130</Words>
  <Application>Microsoft Macintosh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</vt:lpstr>
      <vt:lpstr>OLSmodel Engineering and Application</vt:lpstr>
      <vt:lpstr>Objectives</vt:lpstr>
      <vt:lpstr>PowerPoint Presentation</vt:lpstr>
      <vt:lpstr>Features</vt:lpstr>
      <vt:lpstr>Application: Economic problem and multicollinearity</vt:lpstr>
      <vt:lpstr>Regression 2</vt:lpstr>
      <vt:lpstr>Regression 3: Dummy variable and OLS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Eisenkolb, Alec</dc:creator>
  <cp:lastModifiedBy>Microsoft Office User</cp:lastModifiedBy>
  <cp:revision>97</cp:revision>
  <dcterms:created xsi:type="dcterms:W3CDTF">2021-05-23T16:36:37Z</dcterms:created>
  <dcterms:modified xsi:type="dcterms:W3CDTF">2021-05-31T20:50:23Z</dcterms:modified>
</cp:coreProperties>
</file>